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0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81" d="100"/>
          <a:sy n="81" d="100"/>
        </p:scale>
        <p:origin x="122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WG2#146E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Electronic, 16 – 27 August,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S2-2106528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WG2#146E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16 – 27 August,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MUSIM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MUSIM status at SA#93E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16 CRs on 23.401/23.501/23.502/23.272 submitted to SA#93E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All three exceptions have been resolved as follows: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 "/>
                <a:ea typeface="Times New Roman" panose="02020603050405020304" pitchFamily="18" charset="0"/>
              </a:rPr>
              <a:t>Exception #1: Enabling of paging reception for 5GS</a:t>
            </a:r>
            <a:r>
              <a:rPr lang="en-US" sz="1200" dirty="0">
                <a:effectLst/>
                <a:latin typeface="Arial "/>
                <a:ea typeface="Times New Roman" panose="02020603050405020304" pitchFamily="18" charset="0"/>
              </a:rPr>
              <a:t> (S2-2106824 technically endorsed)</a:t>
            </a:r>
            <a:endParaRPr lang="en-US" altLang="zh-CN" sz="1200" dirty="0">
              <a:latin typeface="Arial 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Exception #2: On alignment with RAN WG2 regarding Rejection of RAN paging</a:t>
            </a:r>
            <a:r>
              <a:rPr lang="en-US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(S2-2106787)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latin typeface="Arial" panose="020B0604020202020204" pitchFamily="34" charset="0"/>
              </a:rPr>
              <a:t>Exception #3: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Applicability of 5GS NAS vs AS leaving procedure</a:t>
            </a:r>
            <a:r>
              <a:rPr lang="en-US" sz="1200" dirty="0">
                <a:latin typeface="Arial" panose="020B0604020202020204" pitchFamily="34" charset="0"/>
                <a:ea typeface="Times New Roman" panose="02020603050405020304" pitchFamily="18" charset="0"/>
              </a:rPr>
              <a:t> (S2-2106674)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 err="1"/>
              <a:t>Resolved</a:t>
            </a:r>
            <a:r>
              <a:rPr lang="fr-FR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5095800"/>
              </p:ext>
            </p:extLst>
          </p:nvPr>
        </p:nvGraphicFramePr>
        <p:xfrm>
          <a:off x="186300" y="148171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F38648B-43FA-415C-A960-1E67EBF893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4323582"/>
              </p:ext>
            </p:extLst>
          </p:nvPr>
        </p:nvGraphicFramePr>
        <p:xfrm>
          <a:off x="186300" y="1029551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087886"/>
            <a:ext cx="8709026" cy="42469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Progress since SA#91E: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Normative CRs approved or technically endorsed for stage 2 specifications - TS 23.401/23.501/23.502/23.272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ea typeface="Times New Roman" panose="02020603050405020304" pitchFamily="18" charset="0"/>
              </a:rPr>
              <a:t>Exception #1: Enabling of paging reception for 5GS</a:t>
            </a:r>
            <a:r>
              <a:rPr lang="en-US" sz="1200" dirty="0">
                <a:effectLst/>
                <a:ea typeface="Times New Roman" panose="02020603050405020304" pitchFamily="18" charset="0"/>
              </a:rPr>
              <a:t> (S2-2106824 technically endorsed)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ea typeface="Times New Roman" panose="02020603050405020304" pitchFamily="18" charset="0"/>
              </a:rPr>
              <a:t>Exception #2: On alignment with RAN WG2 regarding Rejection of RAN paging</a:t>
            </a:r>
            <a:r>
              <a:rPr lang="en-US" sz="1200" dirty="0">
                <a:effectLst/>
                <a:ea typeface="Times New Roman" panose="02020603050405020304" pitchFamily="18" charset="0"/>
              </a:rPr>
              <a:t> (S2-2106787)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Exception #3: </a:t>
            </a:r>
            <a:r>
              <a:rPr lang="en-GB" sz="1200" dirty="0">
                <a:effectLst/>
                <a:ea typeface="Times New Roman" panose="02020603050405020304" pitchFamily="18" charset="0"/>
              </a:rPr>
              <a:t>Applicability of 5GS NAS vs AS leaving procedure</a:t>
            </a:r>
            <a:r>
              <a:rPr lang="en-US" sz="1200" dirty="0">
                <a:ea typeface="Times New Roman" panose="02020603050405020304" pitchFamily="18" charset="0"/>
              </a:rPr>
              <a:t> (S2-2106674)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 err="1"/>
              <a:t>Missing</a:t>
            </a:r>
            <a:r>
              <a:rPr lang="fr-FR" altLang="zh-CN" sz="1200" dirty="0"/>
              <a:t> stage 2 </a:t>
            </a:r>
            <a:r>
              <a:rPr lang="fr-FR" altLang="zh-CN" sz="1200" dirty="0" err="1"/>
              <a:t>functional</a:t>
            </a:r>
            <a:r>
              <a:rPr lang="fr-FR" altLang="zh-CN" sz="1200" dirty="0"/>
              <a:t> description  (S2-2106490, S2-2105765)</a:t>
            </a:r>
            <a:endParaRPr lang="fr-FR" altLang="zh-CN" sz="1200" b="1" dirty="0">
              <a:solidFill>
                <a:srgbClr val="FF00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 err="1"/>
              <a:t>Capability</a:t>
            </a:r>
            <a:r>
              <a:rPr lang="fr-FR" altLang="zh-CN" sz="1200" dirty="0"/>
              <a:t> exchange (S2-2106788)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/>
              <a:t>Paging Cause (S2-2105599, S2-2105600)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 err="1"/>
              <a:t>Reject</a:t>
            </a:r>
            <a:r>
              <a:rPr lang="fr-FR" altLang="zh-CN" sz="1200" dirty="0"/>
              <a:t> Paging indication (S2-2105949)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/>
              <a:t>Connection Release for 5GS (S2-2106789)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/>
              <a:t>Paging Restrictions (S2-2106790)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zh-CN" sz="1200" dirty="0" err="1"/>
              <a:t>Terminology</a:t>
            </a:r>
            <a:r>
              <a:rPr lang="fr-FR" altLang="zh-CN" sz="1200" dirty="0"/>
              <a:t> </a:t>
            </a:r>
            <a:r>
              <a:rPr lang="fr-FR" altLang="zh-CN" sz="1200" dirty="0" err="1"/>
              <a:t>alignment</a:t>
            </a:r>
            <a:r>
              <a:rPr lang="fr-FR" altLang="zh-CN" sz="1200" dirty="0"/>
              <a:t> and </a:t>
            </a:r>
            <a:r>
              <a:rPr lang="fr-FR" altLang="zh-CN" sz="1200" dirty="0" err="1"/>
              <a:t>other</a:t>
            </a:r>
            <a:r>
              <a:rPr lang="fr-FR" altLang="zh-CN" sz="1200" dirty="0"/>
              <a:t> (S2-2106791, S2-2106308, S2-2106310, S2-2105677, S2-2106792, S2-2106474, S2-2106476)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OUT to RAN2 </a:t>
            </a:r>
            <a:r>
              <a:rPr lang="en-GB" sz="1600" dirty="0"/>
              <a:t>on Network Switching for MUSIM</a:t>
            </a:r>
            <a:r>
              <a:rPr lang="en-US" altLang="zh-CN" sz="1600" dirty="0"/>
              <a:t> (S2-2106673)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/>
              <a:t>Minor </a:t>
            </a:r>
            <a:r>
              <a:rPr lang="fr-FR" sz="1400" dirty="0" err="1"/>
              <a:t>alignments</a:t>
            </a:r>
            <a:r>
              <a:rPr lang="fr-FR" sz="1400" dirty="0"/>
              <a:t> </a:t>
            </a:r>
            <a:r>
              <a:rPr lang="fr-FR" sz="1400" dirty="0" err="1"/>
              <a:t>may</a:t>
            </a:r>
            <a:r>
              <a:rPr lang="fr-FR" sz="1400" dirty="0"/>
              <a:t> </a:t>
            </a:r>
            <a:r>
              <a:rPr lang="fr-FR" sz="1400" dirty="0" err="1"/>
              <a:t>be</a:t>
            </a:r>
            <a:r>
              <a:rPr lang="fr-FR" sz="1400" dirty="0"/>
              <a:t> </a:t>
            </a:r>
            <a:r>
              <a:rPr lang="fr-FR" sz="1400" dirty="0" err="1"/>
              <a:t>needed</a:t>
            </a:r>
            <a:r>
              <a:rPr lang="fr-FR" sz="1400" dirty="0"/>
              <a:t> </a:t>
            </a:r>
            <a:r>
              <a:rPr lang="fr-FR" sz="1400" dirty="0" err="1"/>
              <a:t>based</a:t>
            </a:r>
            <a:r>
              <a:rPr lang="fr-FR" sz="1400" dirty="0"/>
              <a:t> on the </a:t>
            </a:r>
            <a:r>
              <a:rPr lang="fr-FR" sz="1400" dirty="0" err="1"/>
              <a:t>work</a:t>
            </a:r>
            <a:r>
              <a:rPr lang="fr-FR" sz="1400" dirty="0"/>
              <a:t> </a:t>
            </a:r>
            <a:r>
              <a:rPr lang="fr-FR" sz="1400" dirty="0" err="1"/>
              <a:t>progress</a:t>
            </a:r>
            <a:r>
              <a:rPr lang="fr-FR" sz="1400" dirty="0"/>
              <a:t> in RAN2 (e.g. in relation to the Access Stratum « network </a:t>
            </a:r>
            <a:r>
              <a:rPr lang="fr-FR" sz="1400" dirty="0" err="1"/>
              <a:t>switching</a:t>
            </a:r>
            <a:r>
              <a:rPr lang="fr-FR" sz="1400" dirty="0"/>
              <a:t> » </a:t>
            </a:r>
            <a:r>
              <a:rPr lang="fr-FR" sz="1400" dirty="0" err="1"/>
              <a:t>procedures</a:t>
            </a:r>
            <a:r>
              <a:rPr lang="fr-FR" sz="1400" dirty="0"/>
              <a:t>)</a:t>
            </a:r>
            <a:r>
              <a:rPr lang="en-GB" sz="1400" dirty="0"/>
              <a:t>. This will be done as part of maintenance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953853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All resolved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(SA2#147E)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Clarify the applicability of MUSIM featues to SNPN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7717</TotalTime>
  <Words>366</Words>
  <Application>Microsoft Office PowerPoint</Application>
  <PresentationFormat>On-screen Show (4:3)</PresentationFormat>
  <Paragraphs>71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 WG2 Status report for MUSIM</vt:lpstr>
      <vt:lpstr>MUSIM status at SA#93E</vt:lpstr>
      <vt:lpstr>MUSIM Status after SA2#146E</vt:lpstr>
      <vt:lpstr>MUSIM status after SA2#146E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 TUE2</cp:lastModifiedBy>
  <cp:revision>1279</cp:revision>
  <dcterms:created xsi:type="dcterms:W3CDTF">2008-08-30T09:32:10Z</dcterms:created>
  <dcterms:modified xsi:type="dcterms:W3CDTF">2021-08-30T15:14:02Z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